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34"/>
  </p:notesMasterIdLst>
  <p:sldIdLst>
    <p:sldId id="270" r:id="rId2"/>
    <p:sldId id="269" r:id="rId3"/>
    <p:sldId id="276" r:id="rId4"/>
    <p:sldId id="277" r:id="rId5"/>
    <p:sldId id="275" r:id="rId6"/>
    <p:sldId id="282" r:id="rId7"/>
    <p:sldId id="281" r:id="rId8"/>
    <p:sldId id="283" r:id="rId9"/>
    <p:sldId id="284" r:id="rId10"/>
    <p:sldId id="278" r:id="rId11"/>
    <p:sldId id="286" r:id="rId12"/>
    <p:sldId id="285" r:id="rId13"/>
    <p:sldId id="287" r:id="rId14"/>
    <p:sldId id="288" r:id="rId15"/>
    <p:sldId id="289" r:id="rId16"/>
    <p:sldId id="306" r:id="rId17"/>
    <p:sldId id="290" r:id="rId18"/>
    <p:sldId id="291" r:id="rId19"/>
    <p:sldId id="292" r:id="rId20"/>
    <p:sldId id="293" r:id="rId21"/>
    <p:sldId id="294" r:id="rId22"/>
    <p:sldId id="295" r:id="rId23"/>
    <p:sldId id="296" r:id="rId24"/>
    <p:sldId id="297" r:id="rId25"/>
    <p:sldId id="298" r:id="rId26"/>
    <p:sldId id="299" r:id="rId27"/>
    <p:sldId id="300" r:id="rId28"/>
    <p:sldId id="301" r:id="rId29"/>
    <p:sldId id="302" r:id="rId30"/>
    <p:sldId id="303" r:id="rId31"/>
    <p:sldId id="304" r:id="rId32"/>
    <p:sldId id="305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E9B770-9F28-441F-B4F2-F442F1E64E2B}" type="datetimeFigureOut">
              <a:rPr lang="zh-TW" altLang="en-US" smtClean="0"/>
              <a:t>2014/8/25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8F3903-18EA-4BFF-8658-34C03A07DAA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556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8/25/2014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8/25/2014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8/25/2014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8/25/2014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8/25/2014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8/25/2014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8/25/2014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8/25/2014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8/25/2014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8/25/2014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8/25/2014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8/25/2014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ctrTitle"/>
          </p:nvPr>
        </p:nvSpPr>
        <p:spPr>
          <a:xfrm>
            <a:off x="919980" y="1356786"/>
            <a:ext cx="10222941" cy="3034461"/>
          </a:xfrm>
        </p:spPr>
        <p:txBody>
          <a:bodyPr/>
          <a:lstStyle/>
          <a:p>
            <a:pPr algn="ctr"/>
            <a:r>
              <a:rPr lang="en-US" altLang="zh-TW" sz="72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Reverse Mortgages</a:t>
            </a:r>
            <a:endParaRPr lang="zh-TW" altLang="en-US" sz="7200" b="1" dirty="0">
              <a:latin typeface="Cambria Math" panose="02040503050406030204" pitchFamily="18" charset="0"/>
            </a:endParaRPr>
          </a:p>
        </p:txBody>
      </p:sp>
      <p:sp>
        <p:nvSpPr>
          <p:cNvPr id="7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/>
          <a:p>
            <a:r>
              <a:rPr lang="en-US" altLang="zh-TW" dirty="0" smtClean="0"/>
              <a:t>1</a:t>
            </a:r>
            <a:endParaRPr lang="zh-TW" altLang="en-US" dirty="0"/>
          </a:p>
        </p:txBody>
      </p:sp>
      <p:sp>
        <p:nvSpPr>
          <p:cNvPr id="8" name="矩形 7"/>
          <p:cNvSpPr/>
          <p:nvPr/>
        </p:nvSpPr>
        <p:spPr>
          <a:xfrm>
            <a:off x="8265210" y="5270561"/>
            <a:ext cx="287771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000" b="1" cap="all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  <a:latin typeface="+mn-ea"/>
              </a:rPr>
              <a:t>0253924</a:t>
            </a:r>
            <a:r>
              <a:rPr lang="zh-TW" altLang="en-US" sz="3000" b="1" cap="all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  <a:latin typeface="+mn-ea"/>
              </a:rPr>
              <a:t> 張錦炘</a:t>
            </a:r>
            <a:endParaRPr lang="zh-TW" altLang="en-US" sz="30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873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5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Introduction</a:t>
            </a:r>
            <a:endParaRPr lang="zh-TW" altLang="en-US" sz="5000" b="1" dirty="0">
              <a:latin typeface="Cambria Math" panose="020405030504060302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9848" y="2017199"/>
            <a:ext cx="10058400" cy="40507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Thus, reverse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mortgages are the opposite of traditional mortgages in that the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borrower receives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payments from the lender instead of making such payments to the lender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Reverse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mortgages are designed to enable elderly homeowners to remain in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their homes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 using the equity in their homes as a form of income.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938FE-873B-4BAB-A127-A5DBFF23FEF6}" type="slidenum">
              <a:rPr lang="zh-TW" altLang="en-US" smtClean="0"/>
              <a:t>10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86430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9848" y="2017199"/>
            <a:ext cx="10058400" cy="1609344"/>
          </a:xfrm>
        </p:spPr>
        <p:txBody>
          <a:bodyPr>
            <a:normAutofit/>
          </a:bodyPr>
          <a:lstStyle/>
          <a:p>
            <a:pPr algn="ctr"/>
            <a:r>
              <a:rPr lang="en-US" altLang="zh-TW" sz="4000" b="1" dirty="0" smtClean="0">
                <a:latin typeface="Cambria Math" panose="02040503050406030204" pitchFamily="18" charset="0"/>
              </a:rPr>
              <a:t>The evolution of reverse mortgages</a:t>
            </a:r>
            <a:endParaRPr lang="zh-TW" altLang="en-US" sz="4000" b="1" dirty="0">
              <a:latin typeface="Cambria Math" panose="020405030504060302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938FE-873B-4BAB-A127-A5DBFF23FEF6}" type="slidenum">
              <a:rPr lang="zh-TW" altLang="en-US" smtClean="0"/>
              <a:t>11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9353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4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The evolution of reverse mortgages</a:t>
            </a:r>
            <a:endParaRPr lang="zh-TW" altLang="en-US" sz="4000" b="1" dirty="0">
              <a:latin typeface="Cambria Math" panose="020405030504060302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9848" y="2017199"/>
            <a:ext cx="10058400" cy="40507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Sale-Leaseback Transactions</a:t>
            </a:r>
            <a:endParaRPr lang="en-US" altLang="zh-TW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Reverse Annuity Mortgage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Reverse Mortgage</a:t>
            </a:r>
            <a:endParaRPr lang="en-US" altLang="zh-TW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938FE-873B-4BAB-A127-A5DBFF23FEF6}" type="slidenum">
              <a:rPr lang="zh-TW" altLang="en-US" smtClean="0"/>
              <a:t>12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9360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4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The evolution of reverse mortgages</a:t>
            </a:r>
            <a:endParaRPr lang="zh-TW" altLang="en-US" sz="4000" b="1" dirty="0">
              <a:latin typeface="Cambria Math" panose="020405030504060302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9848" y="2017199"/>
            <a:ext cx="10058400" cy="405079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Sale-Leaseback Transactions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 a sale-leaseback transaction a property is sold to a buyer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who simultaneously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leases the property to the seller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1970s, some advocates suggested sale-leaseback transactions as a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way for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elderly homeowners to convert the equity in their homes into a source of income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burden of property taxes, home insurance, and repair and maintenance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costs would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rest with the new owner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argued that these costs make it difficult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elderly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homeowners to remain in their homes or cause them to make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trade-offs between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making home repairs and taking care of necessities such as food and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health care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938FE-873B-4BAB-A127-A5DBFF23FEF6}" type="slidenum">
              <a:rPr lang="zh-TW" altLang="en-US" smtClean="0"/>
              <a:t>13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4370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4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The evolution of reverse mortgages</a:t>
            </a:r>
            <a:endParaRPr lang="zh-TW" altLang="en-US" sz="4000" b="1" dirty="0">
              <a:latin typeface="Cambria Math" panose="020405030504060302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9848" y="2017199"/>
            <a:ext cx="10058400" cy="40507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Reverse Annuity Mortgage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 a reverse annuity mortgage (RAM),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equity in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home is used as security for a loan. An annuity is purchased with the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loan proceeds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 borrower receives monthly annuity income, less mortgage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interest. The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borrower pays only interest on the loan — repayment of the principal is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deferred until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death of the owner, the sale of the property, or some prescribed date.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938FE-873B-4BAB-A127-A5DBFF23FEF6}" type="slidenum">
              <a:rPr lang="zh-TW" altLang="en-US" smtClean="0"/>
              <a:t>14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5245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9848" y="696190"/>
            <a:ext cx="6162226" cy="557659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Reverse Annuity Mortgage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 1 shows the net annuity that would be available under a RAM to a female homeowner for a range of ages and interest rates. 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assumed that a borrower obtains a $200,000 interest-only mortgage on the property and uses the proceeds to purchase an annuity.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age shown is the borrower’s age when the loan was taken.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938FE-873B-4BAB-A127-A5DBFF23FEF6}" type="slidenum">
              <a:rPr lang="zh-TW" altLang="en-US" smtClean="0"/>
              <a:t>15</a:t>
            </a:fld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923" y="174501"/>
            <a:ext cx="4480285" cy="602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08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9848" y="696190"/>
            <a:ext cx="5941352" cy="557659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Reverse Annuity Mortgage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Rising interest rates are a risk for homeowners and that the interest rate risk is greater for younger borrowers.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sz="16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the homeowner, another risk of the RAM is that the borrower may die too soon. Of course the owner could have purchased an annuity with a 10 years certain option or cash refund option. These options reduce the monthly annuity payments </a:t>
            </a:r>
            <a:r>
              <a:rPr lang="en-US" altLang="zh-TW" sz="1600" dirty="0" smtClean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thereby </a:t>
            </a:r>
            <a:r>
              <a:rPr lang="en-US" altLang="zh-TW" sz="16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reduce the financial viability of the RAM</a:t>
            </a:r>
            <a:r>
              <a:rPr lang="en-US" altLang="zh-TW" sz="1600" dirty="0" smtClean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sz="1600" dirty="0" smtClean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altLang="zh-TW" sz="16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risks for lenders are that the owner may live too </a:t>
            </a:r>
            <a:r>
              <a:rPr lang="en-US" altLang="zh-TW" sz="1600" dirty="0" smtClean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long (mortality </a:t>
            </a:r>
            <a:r>
              <a:rPr lang="en-US" altLang="zh-TW" sz="16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risk).</a:t>
            </a:r>
            <a:endParaRPr lang="en-US" altLang="zh-TW" sz="1600" dirty="0" smtClean="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938FE-873B-4BAB-A127-A5DBFF23FEF6}" type="slidenum">
              <a:rPr lang="zh-TW" altLang="en-US" smtClean="0"/>
              <a:t>16</a:t>
            </a:fld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923" y="174501"/>
            <a:ext cx="4480285" cy="602554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478982" y="2587336"/>
            <a:ext cx="1143000" cy="48837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9621982" y="3075709"/>
            <a:ext cx="602673" cy="49876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10224655" y="3574473"/>
            <a:ext cx="540327" cy="48837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10770801" y="4073237"/>
            <a:ext cx="540327" cy="48837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11311128" y="5025737"/>
            <a:ext cx="565681" cy="50222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244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9848" y="696190"/>
            <a:ext cx="5941352" cy="557659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Reverse Annuity Mortgage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sz="1600" dirty="0" smtClean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Rising interest rates are a risk for homeowners and that the interest rate risk is greater for younger borrowers.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the homeowner, another risk of the RAM is that the borrower may die too soon. Of course the owner could have purchased an annuity with a 10 years certain option or cash refund option. These options reduce the monthly annuity payments </a:t>
            </a:r>
            <a:r>
              <a:rPr lang="en-US" altLang="zh-TW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thereby </a:t>
            </a:r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 the financial viability of the RAM</a:t>
            </a:r>
            <a:r>
              <a:rPr lang="en-US" altLang="zh-TW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risks for lenders are that the owner may live too </a:t>
            </a:r>
            <a:r>
              <a:rPr lang="en-US" altLang="zh-TW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long (mortality </a:t>
            </a:r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risk).</a:t>
            </a:r>
            <a:endParaRPr lang="en-US" altLang="zh-TW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938FE-873B-4BAB-A127-A5DBFF23FEF6}" type="slidenum">
              <a:rPr lang="zh-TW" altLang="en-US" smtClean="0"/>
              <a:t>17</a:t>
            </a:fld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923" y="174501"/>
            <a:ext cx="4480285" cy="602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39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4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The evolution of reverse mortgages</a:t>
            </a:r>
            <a:endParaRPr lang="zh-TW" altLang="en-US" sz="4000" b="1" dirty="0">
              <a:latin typeface="Cambria Math" panose="020405030504060302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9848" y="2017199"/>
            <a:ext cx="10058400" cy="40507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Reverse Mortgage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general, reverse mortgages may take one of two forms — term or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tenure.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Under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term reverse mortgages the borrower is provided with income for a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specified period.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Under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tenure reverse mortgage the borrower is provided with income for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long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they continue to occupy the property.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938FE-873B-4BAB-A127-A5DBFF23FEF6}" type="slidenum">
              <a:rPr lang="zh-TW" altLang="en-US" smtClean="0"/>
              <a:t>18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0014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4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The evolution of reverse mortgages</a:t>
            </a:r>
            <a:endParaRPr lang="zh-TW" altLang="en-US" sz="4000" b="1" dirty="0">
              <a:latin typeface="Cambria Math" panose="020405030504060302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9848" y="2017199"/>
            <a:ext cx="10058400" cy="40507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Reverse Mortgage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largest risk the lender faces is the risk that over time the outstanding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debt may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grow to be greater than the property value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least risky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reverse mortgage is the term reverse mortgage under which payments stop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after a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specified number of years. Payments to the homeowner are calculated so that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loan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reaches a target balance at the predetermined period. That target balance is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less than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100% of the property value when the loan was originated. As long as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property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not depreciated during the period, the lender is assured that sale of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property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 provide sufficient funds to repay the loan.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938FE-873B-4BAB-A127-A5DBFF23FEF6}" type="slidenum">
              <a:rPr lang="zh-TW" altLang="en-US" smtClean="0"/>
              <a:t>19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8170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outline</a:t>
            </a:r>
            <a:endParaRPr lang="zh-TW" altLang="en-US" b="1" dirty="0">
              <a:latin typeface="Cambria Math" panose="020405030504060302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9848" y="1652155"/>
            <a:ext cx="10058400" cy="4985754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altLang="zh-TW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Evolution </a:t>
            </a:r>
            <a:r>
              <a:rPr lang="en-US" altLang="zh-TW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altLang="zh-TW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Reverse Mortgages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Sale-Leaseback Transactions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Reverse Annuity Mortgage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Reverse </a:t>
            </a:r>
            <a:r>
              <a:rPr lang="en-US" altLang="zh-TW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Mortgage</a:t>
            </a:r>
            <a:endParaRPr lang="en-US" altLang="zh-TW" sz="1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Current </a:t>
            </a:r>
            <a:r>
              <a:rPr lang="en-US" altLang="zh-TW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Reverse Mortgage Plans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Home Equity Conversion Mortgage Program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Home Keeper reverse mortgage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Cash Account Plan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Lifestyle Plan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TW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938FE-873B-4BAB-A127-A5DBFF23FEF6}" type="slidenum">
              <a:rPr lang="zh-TW" altLang="en-US" smtClean="0"/>
              <a:t>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967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4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The evolution of reverse mortgages</a:t>
            </a:r>
            <a:endParaRPr lang="zh-TW" altLang="en-US" sz="4000" b="1" dirty="0">
              <a:latin typeface="Cambria Math" panose="020405030504060302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9848" y="2017199"/>
            <a:ext cx="10058400" cy="40507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Reverse Mortgage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lenders, the most risky reverse mortgage is the tenure reverse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mortgage because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borrower is guaranteed lifetime income and lifetime occupancy of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home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 this case, the collateral risk may be significant if the age of entry is too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low, if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property appreciation rates are overestimated, or if occupant survival rates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underestimated.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general, prior to the 1990s lenders were only willing to make term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reverse mortgages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 payment options under these term reverse mortgages are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relatively easy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calculate — all that is needed is the interest rate, the term of the loan, and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end-of-term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loan balance.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938FE-873B-4BAB-A127-A5DBFF23FEF6}" type="slidenum">
              <a:rPr lang="zh-TW" altLang="en-US" smtClean="0"/>
              <a:t>20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2553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4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The evolution of reverse mortgages</a:t>
            </a:r>
            <a:endParaRPr lang="zh-TW" altLang="en-US" sz="4000" b="1" dirty="0">
              <a:latin typeface="Cambria Math" panose="020405030504060302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9848" y="2017199"/>
            <a:ext cx="10058400" cy="40507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Reverse Mortgage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age of the homeowner is not a factor in term reverse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mortgages, homeowners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would receive the same income regardless of age. If the owner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lives longer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 the loan term, the home would have to be sold to pay off the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debt.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feature, however, made term reverse mortgages unattractive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homeowners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 faced the prospect of having to sell their homes at a specified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date, and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lenders who faced the prospect of risking their reputations by forcing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such sales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For these reasons there have been few takers for term reverse mortgages.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938FE-873B-4BAB-A127-A5DBFF23FEF6}" type="slidenum">
              <a:rPr lang="zh-TW" altLang="en-US" smtClean="0"/>
              <a:t>21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7456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9848" y="2017199"/>
            <a:ext cx="10058400" cy="1609344"/>
          </a:xfrm>
        </p:spPr>
        <p:txBody>
          <a:bodyPr>
            <a:normAutofit/>
          </a:bodyPr>
          <a:lstStyle/>
          <a:p>
            <a:pPr algn="ctr"/>
            <a:r>
              <a:rPr lang="en-US" altLang="zh-TW" sz="4000" b="1" dirty="0" smtClean="0">
                <a:latin typeface="Cambria Math" panose="02040503050406030204" pitchFamily="18" charset="0"/>
              </a:rPr>
              <a:t>Current reverse mortgage plans</a:t>
            </a:r>
            <a:endParaRPr lang="zh-TW" altLang="en-US" sz="4000" b="1" dirty="0">
              <a:latin typeface="Cambria Math" panose="020405030504060302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938FE-873B-4BAB-A127-A5DBFF23FEF6}" type="slidenum">
              <a:rPr lang="zh-TW" altLang="en-US" smtClean="0"/>
              <a:t>22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5335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Current reverse mortgage plans</a:t>
            </a:r>
            <a:endParaRPr lang="zh-TW" altLang="en-US" sz="4000" b="1" dirty="0">
              <a:latin typeface="Cambria Math" panose="020405030504060302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9848" y="2017199"/>
            <a:ext cx="10058400" cy="40507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Home Equity </a:t>
            </a:r>
            <a:r>
              <a:rPr lang="en-US" altLang="zh-TW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Conversion Mortgage </a:t>
            </a:r>
            <a:r>
              <a:rPr lang="en-US" altLang="zh-TW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Home </a:t>
            </a:r>
            <a:r>
              <a:rPr lang="en-US" altLang="zh-TW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Keeper r</a:t>
            </a:r>
            <a:r>
              <a:rPr lang="en-US" altLang="zh-TW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everse mortgage</a:t>
            </a:r>
            <a:endParaRPr lang="en-US" altLang="zh-TW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Cash </a:t>
            </a:r>
            <a:r>
              <a:rPr lang="en-US" altLang="zh-TW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Account </a:t>
            </a:r>
            <a:r>
              <a:rPr lang="en-US" altLang="zh-TW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Lifestyle Plan</a:t>
            </a: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938FE-873B-4BAB-A127-A5DBFF23FEF6}" type="slidenum">
              <a:rPr lang="zh-TW" altLang="en-US" smtClean="0"/>
              <a:t>23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8229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Current reverse mortgage plans</a:t>
            </a:r>
            <a:endParaRPr lang="zh-TW" altLang="en-US" sz="4000" b="1" dirty="0">
              <a:latin typeface="Cambria Math" panose="020405030504060302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9848" y="2017199"/>
            <a:ext cx="10058400" cy="4050792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HECM, Home Keeper, and Cash Account plan all provide the </a:t>
            </a:r>
            <a:r>
              <a:rPr lang="en-US" altLang="zh-TW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borrower with </a:t>
            </a:r>
            <a:r>
              <a:rPr lang="en-US" altLang="zh-TW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lifetime occupancy of the home — “tenure” reverse mortgages. The </a:t>
            </a:r>
            <a:r>
              <a:rPr lang="en-US" altLang="zh-TW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availability of </a:t>
            </a:r>
            <a:r>
              <a:rPr lang="en-US" altLang="zh-TW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tenure reverse mortgages is likely the cause of the dramatic growth of </a:t>
            </a:r>
            <a:r>
              <a:rPr lang="en-US" altLang="zh-TW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reverse mortgages </a:t>
            </a:r>
            <a:r>
              <a:rPr lang="en-US" altLang="zh-TW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past few years.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tenure reverse mortgages also provide the borrower with flexibility </a:t>
            </a:r>
            <a:r>
              <a:rPr lang="en-US" altLang="zh-TW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 how </a:t>
            </a:r>
            <a:r>
              <a:rPr lang="en-US" altLang="zh-TW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income from the mortgage is received. </a:t>
            </a:r>
            <a:endParaRPr lang="en-US" altLang="zh-TW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borrower may receive 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monthly payments 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long as the property is occupied by the borrower. 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borrower 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 receive 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line of credit which grows at some specified annual rate and upon which 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borrower 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 make draws as 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needed. The 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borrower may choose to receive a 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large up-front 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cash advance. 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borrower may choose any combination of the 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above, such 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a smaller cash advance, a line of credit, and monthly income.</a:t>
            </a: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938FE-873B-4BAB-A127-A5DBFF23FEF6}" type="slidenum">
              <a:rPr lang="zh-TW" altLang="en-US" smtClean="0"/>
              <a:t>24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0562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Current reverse mortgage plans</a:t>
            </a:r>
            <a:endParaRPr lang="zh-TW" altLang="en-US" sz="4000" b="1" dirty="0">
              <a:latin typeface="Cambria Math" panose="020405030504060302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9848" y="2017199"/>
            <a:ext cx="10058400" cy="40507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Home Equity </a:t>
            </a:r>
            <a:r>
              <a:rPr lang="en-US" altLang="zh-TW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Conversion Mortgage </a:t>
            </a:r>
            <a:r>
              <a:rPr lang="en-US" altLang="zh-TW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was the first nationwide reverse mortgage program which offered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possibility of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lifetime occupancy to elderly homeowners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The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borrowers must be elderly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homeowners who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own and occupy their homes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interest rate on the loan may be fixed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 adjustable.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homeowner and the lender may agree to share in any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future appreciation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value of the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property.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938FE-873B-4BAB-A127-A5DBFF23FEF6}" type="slidenum">
              <a:rPr lang="zh-TW" altLang="en-US" smtClean="0"/>
              <a:t>25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4387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Current reverse mortgage plans</a:t>
            </a:r>
            <a:endParaRPr lang="zh-TW" altLang="en-US" sz="4000" b="1" dirty="0">
              <a:latin typeface="Cambria Math" panose="020405030504060302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9848" y="2017199"/>
            <a:ext cx="10058400" cy="405079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Home Equity </a:t>
            </a:r>
            <a:r>
              <a:rPr lang="en-US" altLang="zh-TW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Conversion Mortgage </a:t>
            </a:r>
            <a:r>
              <a:rPr lang="en-US" altLang="zh-TW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borrower can choose from five payment plans:</a:t>
            </a:r>
          </a:p>
          <a:p>
            <a:pPr lvl="2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TW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Tenure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equal monthly payments as long as at least one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borrower lives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continues to occupy the property as a principal residence.</a:t>
            </a:r>
          </a:p>
          <a:p>
            <a:pPr lvl="2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TW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Term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equal monthly payments for a fixed period of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months selected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the borrower.</a:t>
            </a:r>
          </a:p>
          <a:p>
            <a:pPr lvl="2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TW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Line </a:t>
            </a:r>
            <a:r>
              <a:rPr lang="en-US" altLang="zh-TW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Credit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installments at times and in amount of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borrower’s choosing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until the line of credit is exhausted.</a:t>
            </a:r>
          </a:p>
          <a:p>
            <a:pPr lvl="2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TW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Modified </a:t>
            </a:r>
            <a:r>
              <a:rPr lang="en-US" altLang="zh-TW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Tenure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combination of line of credit with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monthly payments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as long as the borrower remains in the home.</a:t>
            </a:r>
          </a:p>
          <a:p>
            <a:pPr lvl="2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TW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Modified </a:t>
            </a:r>
            <a:r>
              <a:rPr lang="en-US" altLang="zh-TW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Term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combination of line of credit with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monthly payments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a fixed period of months selected by the borrower.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938FE-873B-4BAB-A127-A5DBFF23FEF6}" type="slidenum">
              <a:rPr lang="zh-TW" altLang="en-US" smtClean="0"/>
              <a:t>26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30682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Current reverse mortgage plans</a:t>
            </a:r>
            <a:endParaRPr lang="zh-TW" altLang="en-US" sz="4000" b="1" dirty="0">
              <a:latin typeface="Cambria Math" panose="020405030504060302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9848" y="2017199"/>
            <a:ext cx="10058400" cy="40507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Home Equity </a:t>
            </a:r>
            <a:r>
              <a:rPr lang="en-US" altLang="zh-TW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Conversion Mortgage </a:t>
            </a:r>
            <a:r>
              <a:rPr lang="en-US" altLang="zh-TW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Borrowers are required to purchase insurance from Federal Housing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Association (FHA). </a:t>
            </a:r>
          </a:p>
          <a:p>
            <a:pPr marL="274320" lvl="1" indent="0">
              <a:lnSpc>
                <a:spcPct val="150000"/>
              </a:lnSpc>
              <a:buNone/>
            </a:pP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The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insurance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serves two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purposes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74320" lvl="1" indent="0">
              <a:lnSpc>
                <a:spcPct val="150000"/>
              </a:lnSpc>
              <a:buNone/>
            </a:pP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	(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protects lenders from suffering losses if the final loan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balance exceeds the 		      proceeds from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sale of a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home.</a:t>
            </a:r>
          </a:p>
          <a:p>
            <a:pPr marL="274320" lvl="1" indent="0">
              <a:lnSpc>
                <a:spcPct val="150000"/>
              </a:lnSpc>
              <a:buNone/>
            </a:pP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	(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continues monthly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payments to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homeowner if the lender defaults on the loan.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938FE-873B-4BAB-A127-A5DBFF23FEF6}" type="slidenum">
              <a:rPr lang="zh-TW" altLang="en-US" smtClean="0"/>
              <a:t>27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8897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Current reverse mortgage plans</a:t>
            </a:r>
            <a:endParaRPr lang="zh-TW" altLang="en-US" sz="4000" b="1" dirty="0">
              <a:latin typeface="Cambria Math" panose="020405030504060302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9848" y="2017199"/>
            <a:ext cx="10058400" cy="405079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Home Keeper reverse </a:t>
            </a:r>
            <a:r>
              <a:rPr lang="en-US" altLang="zh-TW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mortgage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borrowers have the option of receiving monthly payments, a line of credit, or a combination of the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two.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interest rate on the loan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adjusts monthly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according to changes in the one month certificate of deposit index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published by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Federal Reserve. Over the life of the loan the rate may not change by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more than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percentage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points.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loan becomes due and payable when the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borrower dies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moves, sells the property, or otherwise transfers title. </a:t>
            </a:r>
            <a:endParaRPr lang="en-US" altLang="zh-TW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938FE-873B-4BAB-A127-A5DBFF23FEF6}" type="slidenum">
              <a:rPr lang="zh-TW" altLang="en-US" smtClean="0"/>
              <a:t>28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4644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Current reverse mortgage plans</a:t>
            </a:r>
            <a:endParaRPr lang="zh-TW" altLang="en-US" sz="4000" b="1" dirty="0">
              <a:latin typeface="Cambria Math" panose="020405030504060302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9848" y="2017199"/>
            <a:ext cx="10058400" cy="405079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Cash Account Plan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Cash Account Plan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available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seniors 62 years or older who own homes with a minimum value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$75,000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zh-TW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differs from the two products above in that it does not offer the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borrowers an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option of getting monthly payments. It provides an open-end line of credit that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available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as long as the borrower occupies the home. The borrower can draw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 the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line of credit in full or part at any time; the minimum draw is $500. The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unused portion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line of credit grows by 5%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annually.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938FE-873B-4BAB-A127-A5DBFF23FEF6}" type="slidenum">
              <a:rPr lang="zh-TW" altLang="en-US" smtClean="0"/>
              <a:t>29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234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9848" y="2017199"/>
            <a:ext cx="10058400" cy="1609344"/>
          </a:xfrm>
        </p:spPr>
        <p:txBody>
          <a:bodyPr>
            <a:normAutofit/>
          </a:bodyPr>
          <a:lstStyle/>
          <a:p>
            <a:pPr algn="ctr"/>
            <a:r>
              <a:rPr lang="en-US" altLang="zh-TW" sz="6000" b="1" dirty="0" smtClean="0">
                <a:latin typeface="Cambria Math" panose="02040503050406030204" pitchFamily="18" charset="0"/>
              </a:rPr>
              <a:t>Introduction</a:t>
            </a:r>
            <a:endParaRPr lang="zh-TW" altLang="en-US" sz="6000" b="1" dirty="0">
              <a:latin typeface="Cambria Math" panose="020405030504060302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938FE-873B-4BAB-A127-A5DBFF23FEF6}" type="slidenum">
              <a:rPr lang="zh-TW" altLang="en-US" smtClean="0"/>
              <a:t>3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0385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Current reverse mortgage plans</a:t>
            </a:r>
            <a:endParaRPr lang="zh-TW" altLang="en-US" sz="4000" b="1" dirty="0">
              <a:latin typeface="Cambria Math" panose="020405030504060302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9848" y="2017199"/>
            <a:ext cx="10058400" cy="40507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Cash Account Plan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monthly servicing fee is automatically added to the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loan.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interest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rate charged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the borrower is equal to the current six-month London Interbank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Offered Rate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(LIBOR) plus 5 percentage points. The rate is adjusted semi-annually, but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interest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rate may never rise more than 6 percentage points above the initial rate.</a:t>
            </a:r>
            <a:endParaRPr lang="en-US" altLang="zh-TW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938FE-873B-4BAB-A127-A5DBFF23FEF6}" type="slidenum">
              <a:rPr lang="zh-TW" altLang="en-US" smtClean="0"/>
              <a:t>30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4529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Current reverse mortgage plans</a:t>
            </a:r>
            <a:endParaRPr lang="zh-TW" altLang="en-US" sz="4000" b="1" dirty="0">
              <a:latin typeface="Cambria Math" panose="020405030504060302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9848" y="2017199"/>
            <a:ext cx="10058400" cy="40507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Lifestyle Plan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Lifestyle Plan product is similar to the Cash Account plan, and is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designed for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owners of high value homes. The interest rate on the new Lifestyle Plan is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six-month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LIBOR Index, plus 3.6 percentage points.</a:t>
            </a:r>
            <a:endParaRPr lang="en-US" altLang="zh-TW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938FE-873B-4BAB-A127-A5DBFF23FEF6}" type="slidenum">
              <a:rPr lang="zh-TW" altLang="en-US" smtClean="0"/>
              <a:t>31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1664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9848" y="2017199"/>
            <a:ext cx="10058400" cy="1609344"/>
          </a:xfrm>
        </p:spPr>
        <p:txBody>
          <a:bodyPr>
            <a:normAutofit/>
          </a:bodyPr>
          <a:lstStyle/>
          <a:p>
            <a:pPr algn="ctr"/>
            <a:r>
              <a:rPr lang="en-US" altLang="zh-TW" sz="6000" b="1" dirty="0" smtClean="0">
                <a:latin typeface="Cambria Math" panose="02040503050406030204" pitchFamily="18" charset="0"/>
              </a:rPr>
              <a:t>END</a:t>
            </a:r>
            <a:endParaRPr lang="zh-TW" altLang="en-US" sz="6000" b="1" dirty="0">
              <a:latin typeface="Cambria Math" panose="020405030504060302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938FE-873B-4BAB-A127-A5DBFF23FEF6}" type="slidenum">
              <a:rPr lang="zh-TW" altLang="en-US" smtClean="0"/>
              <a:t>32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4493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5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Introduction</a:t>
            </a:r>
            <a:endParaRPr lang="zh-TW" altLang="en-US" sz="5000" b="1" dirty="0">
              <a:latin typeface="Cambria Math" panose="020405030504060302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9848" y="2017199"/>
            <a:ext cx="10058400" cy="40507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altLang="zh-TW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House Rich and Cash Poor”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elderly homeowners find that while inflation has increased the value of their homes, it has also eroded the purchasing power of their fixed incomes. </a:t>
            </a:r>
            <a:endParaRPr lang="en-US" altLang="zh-TW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find it increasingly difficult to maintain their homes while also paying for needed food, medical, and other expenses. 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Because of their low incomes, many may be unable to qualify for loans to pay for unexpected expenses.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TW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938FE-873B-4BAB-A127-A5DBFF23FEF6}" type="slidenum">
              <a:rPr lang="zh-TW" altLang="en-US" smtClean="0"/>
              <a:t>4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3626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5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Introduction</a:t>
            </a:r>
            <a:endParaRPr lang="zh-TW" altLang="en-US" sz="5000" b="1" dirty="0">
              <a:latin typeface="Cambria Math" panose="020405030504060302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9848" y="2017199"/>
            <a:ext cx="10058400" cy="40507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Since the 1970s, academics and housing advocates have sought to 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create mortgage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instruments that would enable elderly homeowners to obtain loans 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convert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their equity into income, while providing that no repayments would be 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due for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specified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period or, ideally, for the lifetime of the borrower. 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These instruments have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been referred to as </a:t>
            </a:r>
            <a:r>
              <a:rPr lang="en-US" altLang="zh-TW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reverse </a:t>
            </a:r>
            <a:r>
              <a:rPr lang="en-US" altLang="zh-TW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mortgages, reverse annuity mortgages, and </a:t>
            </a:r>
            <a:r>
              <a:rPr lang="en-US" altLang="zh-TW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 equity </a:t>
            </a:r>
            <a:r>
              <a:rPr lang="en-US" altLang="zh-TW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conversion loans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938FE-873B-4BAB-A127-A5DBFF23FEF6}" type="slidenum">
              <a:rPr lang="zh-TW" altLang="en-US" smtClean="0"/>
              <a:t>5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5197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5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Mortgage</a:t>
            </a:r>
            <a:endParaRPr lang="zh-TW" altLang="en-US" sz="5000" b="1" dirty="0">
              <a:latin typeface="Cambria Math" panose="020405030504060302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9848" y="2017199"/>
            <a:ext cx="10058400" cy="40507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938FE-873B-4BAB-A127-A5DBFF23FEF6}" type="slidenum">
              <a:rPr lang="zh-TW" altLang="en-US" smtClean="0"/>
              <a:t>6</a:t>
            </a:fld>
            <a:endParaRPr lang="zh-TW" altLang="en-US" dirty="0"/>
          </a:p>
        </p:txBody>
      </p:sp>
      <p:sp>
        <p:nvSpPr>
          <p:cNvPr id="5" name="圓角矩形 4"/>
          <p:cNvSpPr/>
          <p:nvPr/>
        </p:nvSpPr>
        <p:spPr>
          <a:xfrm>
            <a:off x="2751235" y="3283643"/>
            <a:ext cx="1602556" cy="244691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3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Borrower</a:t>
            </a:r>
            <a:endParaRPr lang="zh-TW" altLang="en-US" sz="2300" b="1" dirty="0">
              <a:latin typeface="Cambria Math" panose="02040503050406030204" pitchFamily="18" charset="0"/>
            </a:endParaRPr>
          </a:p>
        </p:txBody>
      </p:sp>
      <p:sp>
        <p:nvSpPr>
          <p:cNvPr id="6" name="一般五邊形 5"/>
          <p:cNvSpPr/>
          <p:nvPr/>
        </p:nvSpPr>
        <p:spPr>
          <a:xfrm>
            <a:off x="768928" y="1392382"/>
            <a:ext cx="1982308" cy="1891261"/>
          </a:xfrm>
          <a:prstGeom prst="pentagon">
            <a:avLst/>
          </a:prstGeom>
          <a:solidFill>
            <a:srgbClr val="00206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House</a:t>
            </a:r>
            <a:endParaRPr lang="zh-TW" altLang="en-US" sz="3000" b="1" dirty="0">
              <a:latin typeface="Cambria Math" panose="02040503050406030204" pitchFamily="18" charset="0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8629025" y="3283642"/>
            <a:ext cx="1602556" cy="244691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3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Lender</a:t>
            </a:r>
            <a:endParaRPr lang="zh-TW" altLang="en-US" sz="2300" b="1" dirty="0">
              <a:latin typeface="Cambria Math" panose="02040503050406030204" pitchFamily="18" charset="0"/>
            </a:endParaRPr>
          </a:p>
        </p:txBody>
      </p:sp>
      <p:sp>
        <p:nvSpPr>
          <p:cNvPr id="8" name="向左箭號 7"/>
          <p:cNvSpPr/>
          <p:nvPr/>
        </p:nvSpPr>
        <p:spPr>
          <a:xfrm>
            <a:off x="4834058" y="3283642"/>
            <a:ext cx="3314700" cy="2213150"/>
          </a:xfrm>
          <a:prstGeom prst="leftArrow">
            <a:avLst>
              <a:gd name="adj1" fmla="val 67779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200" b="1" dirty="0" smtClean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Lump-Sum Payment</a:t>
            </a:r>
            <a:endParaRPr lang="zh-TW" altLang="en-US" sz="2200" b="1" dirty="0">
              <a:latin typeface="Cambria Math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49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5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Mortgage</a:t>
            </a:r>
            <a:endParaRPr lang="zh-TW" altLang="en-US" sz="5000" b="1" dirty="0">
              <a:latin typeface="Cambria Math" panose="020405030504060302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9848" y="2017199"/>
            <a:ext cx="10058400" cy="40507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938FE-873B-4BAB-A127-A5DBFF23FEF6}" type="slidenum">
              <a:rPr lang="zh-TW" altLang="en-US" smtClean="0"/>
              <a:t>7</a:t>
            </a:fld>
            <a:endParaRPr lang="zh-TW" altLang="en-US" dirty="0"/>
          </a:p>
        </p:txBody>
      </p:sp>
      <p:sp>
        <p:nvSpPr>
          <p:cNvPr id="5" name="圓角矩形 4"/>
          <p:cNvSpPr/>
          <p:nvPr/>
        </p:nvSpPr>
        <p:spPr>
          <a:xfrm>
            <a:off x="2751235" y="3283643"/>
            <a:ext cx="1602556" cy="244691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3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Borrower</a:t>
            </a:r>
            <a:endParaRPr lang="zh-TW" altLang="en-US" sz="2300" b="1" dirty="0">
              <a:latin typeface="Cambria Math" panose="02040503050406030204" pitchFamily="18" charset="0"/>
            </a:endParaRPr>
          </a:p>
        </p:txBody>
      </p:sp>
      <p:sp>
        <p:nvSpPr>
          <p:cNvPr id="6" name="一般五邊形 5"/>
          <p:cNvSpPr/>
          <p:nvPr/>
        </p:nvSpPr>
        <p:spPr>
          <a:xfrm>
            <a:off x="768928" y="1392382"/>
            <a:ext cx="1982308" cy="1891261"/>
          </a:xfrm>
          <a:prstGeom prst="pentagon">
            <a:avLst/>
          </a:prstGeom>
          <a:solidFill>
            <a:srgbClr val="00206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House</a:t>
            </a:r>
            <a:endParaRPr lang="zh-TW" altLang="en-US" sz="3000" b="1" dirty="0">
              <a:latin typeface="Cambria Math" panose="02040503050406030204" pitchFamily="18" charset="0"/>
            </a:endParaRPr>
          </a:p>
        </p:txBody>
      </p:sp>
      <p:sp>
        <p:nvSpPr>
          <p:cNvPr id="11" name="向右箭號 10"/>
          <p:cNvSpPr/>
          <p:nvPr/>
        </p:nvSpPr>
        <p:spPr>
          <a:xfrm>
            <a:off x="5448224" y="3236310"/>
            <a:ext cx="2086368" cy="1059758"/>
          </a:xfrm>
          <a:prstGeom prst="rightArrow">
            <a:avLst>
              <a:gd name="adj1" fmla="val 48775"/>
              <a:gd name="adj2" fmla="val 469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500" b="1" dirty="0" smtClean="0">
                <a:latin typeface="Cambria Math" panose="02040503050406030204" pitchFamily="18" charset="0"/>
              </a:rPr>
              <a:t>Principal + Interest</a:t>
            </a:r>
            <a:endParaRPr lang="zh-TW" altLang="en-US" sz="1500" b="1" dirty="0">
              <a:latin typeface="Cambria Math" panose="02040503050406030204" pitchFamily="18" charset="0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8629025" y="3283642"/>
            <a:ext cx="1602556" cy="244691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3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Lender</a:t>
            </a:r>
            <a:endParaRPr lang="zh-TW" altLang="en-US" sz="2300" b="1" dirty="0">
              <a:latin typeface="Cambria Math" panose="02040503050406030204" pitchFamily="18" charset="0"/>
            </a:endParaRPr>
          </a:p>
        </p:txBody>
      </p:sp>
      <p:sp>
        <p:nvSpPr>
          <p:cNvPr id="13" name="向右箭號 12"/>
          <p:cNvSpPr/>
          <p:nvPr/>
        </p:nvSpPr>
        <p:spPr>
          <a:xfrm>
            <a:off x="5448224" y="2017199"/>
            <a:ext cx="2086368" cy="1059758"/>
          </a:xfrm>
          <a:prstGeom prst="rightArrow">
            <a:avLst>
              <a:gd name="adj1" fmla="val 48775"/>
              <a:gd name="adj2" fmla="val 469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500" b="1" dirty="0" smtClean="0">
                <a:latin typeface="Cambria Math" panose="02040503050406030204" pitchFamily="18" charset="0"/>
              </a:rPr>
              <a:t>Principal + Interest</a:t>
            </a:r>
            <a:endParaRPr lang="zh-TW" altLang="en-US" sz="1500" b="1" dirty="0">
              <a:latin typeface="Cambria Math" panose="02040503050406030204" pitchFamily="18" charset="0"/>
            </a:endParaRPr>
          </a:p>
        </p:txBody>
      </p:sp>
      <p:sp>
        <p:nvSpPr>
          <p:cNvPr id="14" name="向右箭號 13"/>
          <p:cNvSpPr/>
          <p:nvPr/>
        </p:nvSpPr>
        <p:spPr>
          <a:xfrm>
            <a:off x="5448224" y="4452796"/>
            <a:ext cx="2086368" cy="1059758"/>
          </a:xfrm>
          <a:prstGeom prst="rightArrow">
            <a:avLst>
              <a:gd name="adj1" fmla="val 48775"/>
              <a:gd name="adj2" fmla="val 469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500" b="1" dirty="0" smtClean="0">
                <a:latin typeface="Cambria Math" panose="02040503050406030204" pitchFamily="18" charset="0"/>
              </a:rPr>
              <a:t>Principal + Interest</a:t>
            </a:r>
            <a:endParaRPr lang="zh-TW" altLang="en-US" sz="1500" b="1" dirty="0">
              <a:latin typeface="Cambria Math" panose="02040503050406030204" pitchFamily="18" charset="0"/>
            </a:endParaRPr>
          </a:p>
        </p:txBody>
      </p:sp>
      <p:sp>
        <p:nvSpPr>
          <p:cNvPr id="15" name="向右箭號 14"/>
          <p:cNvSpPr/>
          <p:nvPr/>
        </p:nvSpPr>
        <p:spPr>
          <a:xfrm>
            <a:off x="5448224" y="5665317"/>
            <a:ext cx="2086368" cy="1059758"/>
          </a:xfrm>
          <a:prstGeom prst="rightArrow">
            <a:avLst>
              <a:gd name="adj1" fmla="val 48775"/>
              <a:gd name="adj2" fmla="val 469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500" b="1" dirty="0" smtClean="0">
                <a:latin typeface="Cambria Math" panose="02040503050406030204" pitchFamily="18" charset="0"/>
              </a:rPr>
              <a:t>Principal + Interest</a:t>
            </a:r>
            <a:endParaRPr lang="zh-TW" altLang="en-US" sz="1500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34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5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Reverse Mortgage</a:t>
            </a:r>
            <a:endParaRPr lang="zh-TW" altLang="en-US" sz="5000" b="1" dirty="0">
              <a:latin typeface="Cambria Math" panose="020405030504060302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9848" y="2017199"/>
            <a:ext cx="10058400" cy="40507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938FE-873B-4BAB-A127-A5DBFF23FEF6}" type="slidenum">
              <a:rPr lang="zh-TW" altLang="en-US" smtClean="0"/>
              <a:t>8</a:t>
            </a:fld>
            <a:endParaRPr lang="zh-TW" altLang="en-US" dirty="0"/>
          </a:p>
        </p:txBody>
      </p:sp>
      <p:sp>
        <p:nvSpPr>
          <p:cNvPr id="5" name="圓角矩形 4"/>
          <p:cNvSpPr/>
          <p:nvPr/>
        </p:nvSpPr>
        <p:spPr>
          <a:xfrm>
            <a:off x="2751235" y="3283643"/>
            <a:ext cx="1602556" cy="244691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3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Borrower</a:t>
            </a:r>
            <a:endParaRPr lang="zh-TW" altLang="en-US" sz="2300" b="1" dirty="0">
              <a:latin typeface="Cambria Math" panose="02040503050406030204" pitchFamily="18" charset="0"/>
            </a:endParaRPr>
          </a:p>
        </p:txBody>
      </p:sp>
      <p:sp>
        <p:nvSpPr>
          <p:cNvPr id="6" name="一般五邊形 5"/>
          <p:cNvSpPr/>
          <p:nvPr/>
        </p:nvSpPr>
        <p:spPr>
          <a:xfrm>
            <a:off x="768928" y="1392382"/>
            <a:ext cx="1982308" cy="1891261"/>
          </a:xfrm>
          <a:prstGeom prst="pentagon">
            <a:avLst/>
          </a:prstGeom>
          <a:solidFill>
            <a:srgbClr val="00206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House</a:t>
            </a:r>
            <a:endParaRPr lang="zh-TW" altLang="en-US" sz="3000" b="1" dirty="0">
              <a:latin typeface="Cambria Math" panose="02040503050406030204" pitchFamily="18" charset="0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8629025" y="3283642"/>
            <a:ext cx="1602556" cy="244691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3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Lender</a:t>
            </a:r>
            <a:endParaRPr lang="zh-TW" altLang="en-US" sz="2300" b="1" dirty="0">
              <a:latin typeface="Cambria Math" panose="02040503050406030204" pitchFamily="18" charset="0"/>
            </a:endParaRPr>
          </a:p>
        </p:txBody>
      </p:sp>
      <p:sp>
        <p:nvSpPr>
          <p:cNvPr id="7" name="向左箭號 6"/>
          <p:cNvSpPr/>
          <p:nvPr/>
        </p:nvSpPr>
        <p:spPr>
          <a:xfrm>
            <a:off x="5466861" y="2017199"/>
            <a:ext cx="2047425" cy="104407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5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Payment - Interest</a:t>
            </a:r>
            <a:endParaRPr lang="zh-TW" altLang="en-US" sz="1500" b="1" dirty="0">
              <a:latin typeface="Cambria Math" panose="02040503050406030204" pitchFamily="18" charset="0"/>
            </a:endParaRPr>
          </a:p>
        </p:txBody>
      </p:sp>
      <p:sp>
        <p:nvSpPr>
          <p:cNvPr id="16" name="向左箭號 15"/>
          <p:cNvSpPr/>
          <p:nvPr/>
        </p:nvSpPr>
        <p:spPr>
          <a:xfrm>
            <a:off x="5466861" y="3219408"/>
            <a:ext cx="2047425" cy="104407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5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Payment - Interest</a:t>
            </a:r>
            <a:endParaRPr lang="zh-TW" altLang="en-US" sz="1500" b="1" dirty="0">
              <a:latin typeface="Cambria Math" panose="02040503050406030204" pitchFamily="18" charset="0"/>
            </a:endParaRPr>
          </a:p>
        </p:txBody>
      </p:sp>
      <p:sp>
        <p:nvSpPr>
          <p:cNvPr id="17" name="向左箭號 16"/>
          <p:cNvSpPr/>
          <p:nvPr/>
        </p:nvSpPr>
        <p:spPr>
          <a:xfrm>
            <a:off x="5466862" y="4421617"/>
            <a:ext cx="2047425" cy="104407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5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Payment - Interest</a:t>
            </a:r>
            <a:endParaRPr lang="zh-TW" altLang="en-US" sz="1500" b="1" dirty="0">
              <a:latin typeface="Cambria Math" panose="02040503050406030204" pitchFamily="18" charset="0"/>
            </a:endParaRPr>
          </a:p>
        </p:txBody>
      </p:sp>
      <p:sp>
        <p:nvSpPr>
          <p:cNvPr id="18" name="向左箭號 17"/>
          <p:cNvSpPr/>
          <p:nvPr/>
        </p:nvSpPr>
        <p:spPr>
          <a:xfrm>
            <a:off x="5466860" y="5623826"/>
            <a:ext cx="2047425" cy="104407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5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Payment - Interest</a:t>
            </a:r>
            <a:endParaRPr lang="zh-TW" altLang="en-US" sz="1500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04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5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Reverse Mortgage</a:t>
            </a:r>
            <a:endParaRPr lang="zh-TW" altLang="en-US" sz="5000" b="1" dirty="0">
              <a:latin typeface="Cambria Math" panose="020405030504060302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9848" y="2017199"/>
            <a:ext cx="10058400" cy="40507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938FE-873B-4BAB-A127-A5DBFF23FEF6}" type="slidenum">
              <a:rPr lang="zh-TW" altLang="en-US" smtClean="0"/>
              <a:t>9</a:t>
            </a:fld>
            <a:endParaRPr lang="zh-TW" altLang="en-US" dirty="0"/>
          </a:p>
        </p:txBody>
      </p:sp>
      <p:sp>
        <p:nvSpPr>
          <p:cNvPr id="5" name="圓角矩形 4"/>
          <p:cNvSpPr/>
          <p:nvPr/>
        </p:nvSpPr>
        <p:spPr>
          <a:xfrm>
            <a:off x="2751235" y="3283643"/>
            <a:ext cx="1602556" cy="244691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3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Borrower</a:t>
            </a:r>
            <a:endParaRPr lang="zh-TW" altLang="en-US" sz="2300" b="1" dirty="0">
              <a:latin typeface="Cambria Math" panose="02040503050406030204" pitchFamily="18" charset="0"/>
            </a:endParaRPr>
          </a:p>
        </p:txBody>
      </p:sp>
      <p:sp>
        <p:nvSpPr>
          <p:cNvPr id="6" name="一般五邊形 5"/>
          <p:cNvSpPr/>
          <p:nvPr/>
        </p:nvSpPr>
        <p:spPr>
          <a:xfrm>
            <a:off x="5500254" y="2017199"/>
            <a:ext cx="1982308" cy="1891261"/>
          </a:xfrm>
          <a:prstGeom prst="pentagon">
            <a:avLst/>
          </a:prstGeom>
          <a:solidFill>
            <a:srgbClr val="00206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House</a:t>
            </a:r>
            <a:endParaRPr lang="zh-TW" altLang="en-US" sz="3000" b="1" dirty="0">
              <a:latin typeface="Cambria Math" panose="02040503050406030204" pitchFamily="18" charset="0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8629025" y="3283642"/>
            <a:ext cx="1602556" cy="244691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3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Lender</a:t>
            </a:r>
            <a:endParaRPr lang="zh-TW" altLang="en-US" sz="2300" b="1" dirty="0">
              <a:latin typeface="Cambria Math" panose="02040503050406030204" pitchFamily="18" charset="0"/>
            </a:endParaRPr>
          </a:p>
        </p:txBody>
      </p:sp>
      <p:sp>
        <p:nvSpPr>
          <p:cNvPr id="8" name="向右箭號 7"/>
          <p:cNvSpPr/>
          <p:nvPr/>
        </p:nvSpPr>
        <p:spPr>
          <a:xfrm>
            <a:off x="4911990" y="4042595"/>
            <a:ext cx="3158836" cy="8930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315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木刻字型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TC103090434[[fn=木頭類型]]</Template>
  <TotalTime>549</TotalTime>
  <Words>1933</Words>
  <Application>Microsoft Office PowerPoint</Application>
  <PresentationFormat>寬螢幕</PresentationFormat>
  <Paragraphs>173</Paragraphs>
  <Slides>32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32</vt:i4>
      </vt:variant>
    </vt:vector>
  </HeadingPairs>
  <TitlesOfParts>
    <vt:vector size="43" baseType="lpstr">
      <vt:lpstr>微軟正黑體</vt:lpstr>
      <vt:lpstr>新細明體</vt:lpstr>
      <vt:lpstr>標楷體</vt:lpstr>
      <vt:lpstr>Arial</vt:lpstr>
      <vt:lpstr>Calibri</vt:lpstr>
      <vt:lpstr>Cambria Math</vt:lpstr>
      <vt:lpstr>Rockwell</vt:lpstr>
      <vt:lpstr>Rockwell Condensed</vt:lpstr>
      <vt:lpstr>Times New Roman</vt:lpstr>
      <vt:lpstr>Wingdings</vt:lpstr>
      <vt:lpstr>木刻字型</vt:lpstr>
      <vt:lpstr>Reverse Mortgages</vt:lpstr>
      <vt:lpstr>outline</vt:lpstr>
      <vt:lpstr>Introduction</vt:lpstr>
      <vt:lpstr>Introduction</vt:lpstr>
      <vt:lpstr>Introduction</vt:lpstr>
      <vt:lpstr>Mortgage</vt:lpstr>
      <vt:lpstr>Mortgage</vt:lpstr>
      <vt:lpstr>Reverse Mortgage</vt:lpstr>
      <vt:lpstr>Reverse Mortgage</vt:lpstr>
      <vt:lpstr>Introduction</vt:lpstr>
      <vt:lpstr>The evolution of reverse mortgages</vt:lpstr>
      <vt:lpstr>The evolution of reverse mortgages</vt:lpstr>
      <vt:lpstr>The evolution of reverse mortgages</vt:lpstr>
      <vt:lpstr>The evolution of reverse mortgages</vt:lpstr>
      <vt:lpstr>PowerPoint 簡報</vt:lpstr>
      <vt:lpstr>PowerPoint 簡報</vt:lpstr>
      <vt:lpstr>PowerPoint 簡報</vt:lpstr>
      <vt:lpstr>The evolution of reverse mortgages</vt:lpstr>
      <vt:lpstr>The evolution of reverse mortgages</vt:lpstr>
      <vt:lpstr>The evolution of reverse mortgages</vt:lpstr>
      <vt:lpstr>The evolution of reverse mortgages</vt:lpstr>
      <vt:lpstr>Current reverse mortgage plans</vt:lpstr>
      <vt:lpstr>Current reverse mortgage plans</vt:lpstr>
      <vt:lpstr>Current reverse mortgage plans</vt:lpstr>
      <vt:lpstr>Current reverse mortgage plans</vt:lpstr>
      <vt:lpstr>Current reverse mortgage plans</vt:lpstr>
      <vt:lpstr>Current reverse mortgage plans</vt:lpstr>
      <vt:lpstr>Current reverse mortgage plans</vt:lpstr>
      <vt:lpstr>Current reverse mortgage plans</vt:lpstr>
      <vt:lpstr>Current reverse mortgage plans</vt:lpstr>
      <vt:lpstr>Current reverse mortgage plans</vt:lpstr>
      <vt:lpstr>END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Reverse Mortgages</dc:title>
  <dc:creator>蔡沂伶</dc:creator>
  <cp:lastModifiedBy>蔡沂伶</cp:lastModifiedBy>
  <cp:revision>35</cp:revision>
  <dcterms:created xsi:type="dcterms:W3CDTF">2014-08-25T10:35:43Z</dcterms:created>
  <dcterms:modified xsi:type="dcterms:W3CDTF">2014-08-25T19:44:45Z</dcterms:modified>
</cp:coreProperties>
</file>